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6"/>
  </p:notesMasterIdLst>
  <p:handoutMasterIdLst>
    <p:handoutMasterId r:id="rId17"/>
  </p:handoutMasterIdLst>
  <p:sldIdLst>
    <p:sldId id="824" r:id="rId2"/>
    <p:sldId id="842" r:id="rId3"/>
    <p:sldId id="858" r:id="rId4"/>
    <p:sldId id="843" r:id="rId5"/>
    <p:sldId id="848" r:id="rId6"/>
    <p:sldId id="847" r:id="rId7"/>
    <p:sldId id="854" r:id="rId8"/>
    <p:sldId id="850" r:id="rId9"/>
    <p:sldId id="845" r:id="rId10"/>
    <p:sldId id="849" r:id="rId11"/>
    <p:sldId id="856" r:id="rId12"/>
    <p:sldId id="851" r:id="rId13"/>
    <p:sldId id="860" r:id="rId14"/>
    <p:sldId id="852" r:id="rId15"/>
  </p:sldIdLst>
  <p:sldSz cx="9144000" cy="5143500" type="screen16x9"/>
  <p:notesSz cx="6858000" cy="99456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999"/>
    <a:srgbClr val="FF3300"/>
    <a:srgbClr val="002060"/>
    <a:srgbClr val="745E5C"/>
    <a:srgbClr val="CC0000"/>
    <a:srgbClr val="A8246F"/>
    <a:srgbClr val="006600"/>
    <a:srgbClr val="CDFFE4"/>
    <a:srgbClr val="40AEF2"/>
    <a:srgbClr val="004D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23" autoAdjust="0"/>
    <p:restoredTop sz="87792" autoAdjust="0"/>
  </p:normalViewPr>
  <p:slideViewPr>
    <p:cSldViewPr>
      <p:cViewPr varScale="1">
        <p:scale>
          <a:sx n="121" d="100"/>
          <a:sy n="121" d="100"/>
        </p:scale>
        <p:origin x="480" y="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842"/>
          </a:xfrm>
          <a:prstGeom prst="rect">
            <a:avLst/>
          </a:prstGeom>
        </p:spPr>
        <p:txBody>
          <a:bodyPr vert="horz" lIns="92411" tIns="46206" rIns="92411" bIns="4620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52" y="0"/>
            <a:ext cx="2972547" cy="497842"/>
          </a:xfrm>
          <a:prstGeom prst="rect">
            <a:avLst/>
          </a:prstGeom>
        </p:spPr>
        <p:txBody>
          <a:bodyPr vert="horz" lIns="92411" tIns="46206" rIns="92411" bIns="4620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A16C5C-3E06-4B9E-A45E-917302B5E913}" type="datetimeFigureOut">
              <a:rPr lang="ru-RU"/>
              <a:pPr>
                <a:defRPr/>
              </a:pPr>
              <a:t>пн 15.03.21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6257"/>
            <a:ext cx="2972547" cy="497841"/>
          </a:xfrm>
          <a:prstGeom prst="rect">
            <a:avLst/>
          </a:prstGeom>
        </p:spPr>
        <p:txBody>
          <a:bodyPr vert="horz" lIns="92411" tIns="46206" rIns="92411" bIns="4620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52" y="9446257"/>
            <a:ext cx="2972547" cy="497841"/>
          </a:xfrm>
          <a:prstGeom prst="rect">
            <a:avLst/>
          </a:prstGeom>
        </p:spPr>
        <p:txBody>
          <a:bodyPr vert="horz" lIns="92411" tIns="46206" rIns="92411" bIns="4620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E551CB9-3CC0-40A0-8E9E-B7DB78ED7C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602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842"/>
          </a:xfrm>
          <a:prstGeom prst="rect">
            <a:avLst/>
          </a:prstGeom>
        </p:spPr>
        <p:txBody>
          <a:bodyPr vert="horz" lIns="92411" tIns="46206" rIns="92411" bIns="4620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852" y="0"/>
            <a:ext cx="2972547" cy="497842"/>
          </a:xfrm>
          <a:prstGeom prst="rect">
            <a:avLst/>
          </a:prstGeom>
        </p:spPr>
        <p:txBody>
          <a:bodyPr vert="horz" lIns="92411" tIns="46206" rIns="92411" bIns="4620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F2F1433-8635-4F83-B502-D0EFB7C3915D}" type="datetimeFigureOut">
              <a:rPr lang="ru-RU"/>
              <a:pPr>
                <a:defRPr/>
              </a:pPr>
              <a:t>пн 15.03.21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2713" y="744538"/>
            <a:ext cx="66325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11" tIns="46206" rIns="92411" bIns="46206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480" y="4723924"/>
            <a:ext cx="5487041" cy="4475798"/>
          </a:xfrm>
          <a:prstGeom prst="rect">
            <a:avLst/>
          </a:prstGeom>
        </p:spPr>
        <p:txBody>
          <a:bodyPr vert="horz" lIns="92411" tIns="46206" rIns="92411" bIns="46206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257"/>
            <a:ext cx="2972547" cy="497841"/>
          </a:xfrm>
          <a:prstGeom prst="rect">
            <a:avLst/>
          </a:prstGeom>
        </p:spPr>
        <p:txBody>
          <a:bodyPr vert="horz" lIns="92411" tIns="46206" rIns="92411" bIns="4620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852" y="9446257"/>
            <a:ext cx="2972547" cy="497841"/>
          </a:xfrm>
          <a:prstGeom prst="rect">
            <a:avLst/>
          </a:prstGeom>
        </p:spPr>
        <p:txBody>
          <a:bodyPr vert="horz" lIns="92411" tIns="46206" rIns="92411" bIns="4620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49B4F6-F61B-4EB4-9EBC-296E7C1A08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221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9B4F6-F61B-4EB4-9EBC-296E7C1A08EC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579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2700" y="0"/>
            <a:ext cx="9173370" cy="5142161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9299" y="1403349"/>
            <a:ext cx="5111752" cy="1136650"/>
          </a:xfrm>
        </p:spPr>
        <p:txBody>
          <a:bodyPr anchor="b">
            <a:noAutofit/>
          </a:bodyPr>
          <a:lstStyle>
            <a:lvl1pPr algn="ctr">
              <a:defRPr sz="405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9299" y="2743198"/>
            <a:ext cx="5111752" cy="990602"/>
          </a:xfrm>
        </p:spPr>
        <p:txBody>
          <a:bodyPr anchor="t">
            <a:normAutofit/>
          </a:bodyPr>
          <a:lstStyle>
            <a:lvl1pPr marL="0" indent="0" algn="ctr">
              <a:buNone/>
              <a:defRPr sz="1575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7425" y="3778247"/>
            <a:ext cx="673100" cy="209550"/>
          </a:xfrm>
        </p:spPr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пн 15.03.21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19298" y="3778247"/>
            <a:ext cx="3910976" cy="20955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17676" y="3778247"/>
            <a:ext cx="413375" cy="209550"/>
          </a:xfrm>
        </p:spPr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299" y="2641598"/>
            <a:ext cx="51117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881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3611561"/>
            <a:ext cx="7207250" cy="425054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1070" y="781050"/>
            <a:ext cx="7579479" cy="2501902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1551" y="4036615"/>
            <a:ext cx="7207250" cy="370284"/>
          </a:xfrm>
        </p:spPr>
        <p:txBody>
          <a:bodyPr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пн 15.03.21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0365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901" y="736599"/>
            <a:ext cx="7194549" cy="2216151"/>
          </a:xfrm>
        </p:spPr>
        <p:txBody>
          <a:bodyPr anchor="ctr">
            <a:normAutofit/>
          </a:bodyPr>
          <a:lstStyle>
            <a:lvl1pPr algn="ctr">
              <a:defRPr sz="2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7901" y="3257550"/>
            <a:ext cx="7194549" cy="11493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пн 15.03.21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47127" y="310514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4107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736599"/>
            <a:ext cx="6972299" cy="1778001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109" y="2514600"/>
            <a:ext cx="6629402" cy="43815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5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257550"/>
            <a:ext cx="7207250" cy="11493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пн 15.03.21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46510" y="65997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50200" y="2120903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047127" y="310514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51576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2" y="2481436"/>
            <a:ext cx="7207251" cy="1101600"/>
          </a:xfrm>
        </p:spPr>
        <p:txBody>
          <a:bodyPr anchor="b">
            <a:normAutofit/>
          </a:bodyPr>
          <a:lstStyle>
            <a:lvl1pPr algn="l">
              <a:defRPr sz="2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3036"/>
            <a:ext cx="7207251" cy="6453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пн 15.03.21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9205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736599"/>
            <a:ext cx="6972299" cy="1682751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971551" y="2729484"/>
            <a:ext cx="7207251" cy="66522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397250"/>
            <a:ext cx="7207251" cy="10096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пн 15.03.21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46510" y="65997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0200" y="1949446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047127" y="257175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4273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736599"/>
            <a:ext cx="7207250" cy="168275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971551" y="2722626"/>
            <a:ext cx="7207251" cy="63093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1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3352800"/>
            <a:ext cx="7207253" cy="10541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пн 15.03.21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47127" y="257175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9661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пн 15.03.21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33937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9518" y="736599"/>
            <a:ext cx="1418171" cy="36703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1549" y="736599"/>
            <a:ext cx="5574769" cy="3670301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пн 15.03.21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647918" y="742950"/>
            <a:ext cx="0" cy="36576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9171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пн 15.03.21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6909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302" y="1314454"/>
            <a:ext cx="6119016" cy="1366886"/>
          </a:xfrm>
        </p:spPr>
        <p:txBody>
          <a:bodyPr anchor="b">
            <a:normAutofit/>
          </a:bodyPr>
          <a:lstStyle>
            <a:lvl1pPr algn="ctr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1300" y="2884539"/>
            <a:ext cx="6119018" cy="71591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пн 15.03.21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509542" y="2782939"/>
            <a:ext cx="612253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5641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3836" y="1920240"/>
            <a:ext cx="3538728" cy="248259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6008" y="1920240"/>
            <a:ext cx="3538728" cy="248259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пн 15.03.21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2076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1993900"/>
            <a:ext cx="3538728" cy="432197"/>
          </a:xfrm>
        </p:spPr>
        <p:txBody>
          <a:bodyPr anchor="b">
            <a:noAutofit/>
          </a:bodyPr>
          <a:lstStyle>
            <a:lvl1pPr marL="0" indent="0">
              <a:spcBef>
                <a:spcPts val="504"/>
              </a:spcBef>
              <a:spcAft>
                <a:spcPts val="450"/>
              </a:spcAft>
              <a:buNone/>
              <a:defRPr sz="21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1550" y="2432447"/>
            <a:ext cx="3538728" cy="1974454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5503" y="1993900"/>
            <a:ext cx="3538728" cy="432197"/>
          </a:xfrm>
        </p:spPr>
        <p:txBody>
          <a:bodyPr anchor="b">
            <a:noAutofit/>
          </a:bodyPr>
          <a:lstStyle>
            <a:lvl1pPr marL="0" indent="0">
              <a:spcBef>
                <a:spcPts val="504"/>
              </a:spcBef>
              <a:spcAft>
                <a:spcPts val="450"/>
              </a:spcAft>
              <a:buNone/>
              <a:defRPr sz="21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5503" y="2432447"/>
            <a:ext cx="3538728" cy="1974454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пн 15.03.21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4804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пн 15.03.21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304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пн 15.03.21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019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359" y="1041401"/>
            <a:ext cx="2788841" cy="10287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1" y="736599"/>
            <a:ext cx="4102100" cy="3670301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0359" y="2273299"/>
            <a:ext cx="2788841" cy="1828803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пн 15.03.21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047127" y="2184400"/>
            <a:ext cx="26358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8445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49" y="1412874"/>
            <a:ext cx="4681362" cy="1028700"/>
          </a:xfrm>
        </p:spPr>
        <p:txBody>
          <a:bodyPr anchor="b">
            <a:normAutofit/>
          </a:bodyPr>
          <a:lstStyle>
            <a:lvl1pPr algn="ctr">
              <a:defRPr sz="21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71124" y="781050"/>
            <a:ext cx="2297510" cy="35814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1549" y="2441574"/>
            <a:ext cx="4681362" cy="1371600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пн 15.03.21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415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802" y="0"/>
            <a:ext cx="9172472" cy="5142161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71552" y="736600"/>
            <a:ext cx="7200897" cy="9779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1917699"/>
            <a:ext cx="7200897" cy="24892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пн 15.03.21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335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  <p:sldLayoutId id="2147483845" r:id="rId17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5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3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2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consultantplus://offline/ref=727639E498A60D5FF9A3B911FC10326BB8302798F1297D0E53E768DB48E96CC69D5FD2E1A80FD523799CC472D52311A7750254AAE67195B1aAc7J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8222" y="2139702"/>
            <a:ext cx="7920880" cy="1000237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/>
            <a:r>
              <a:rPr lang="ru-RU" sz="3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порядок приема в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общеобразовательную организацию </a:t>
            </a:r>
            <a:endParaRPr lang="ru-RU" sz="3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78222" y="24234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66899" y="906864"/>
            <a:ext cx="77435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0" algn="l"/>
              </a:tabLst>
            </a:pPr>
            <a:endParaRPr kumimoji="0" lang="ru-RU" alt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0" algn="l"/>
              </a:tabLst>
            </a:pPr>
            <a:endParaRPr lang="ru-RU" altLang="ru-RU" sz="1200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0247" y="135691"/>
            <a:ext cx="780356" cy="6645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79912" y="4659982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Буйнакск -2021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19672" y="135691"/>
            <a:ext cx="6192688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МУНИЦИПАЛЬНОЕ КАЗЕННОЕ УЧРЕЖДЕНИЕ </a:t>
            </a:r>
          </a:p>
          <a:p>
            <a:pPr algn="ctr"/>
            <a:r>
              <a:rPr lang="ru-RU" sz="1600" b="1" dirty="0"/>
              <a:t>«УПРАВЛЕНИЕ ОБРАЗОВАНИЕМ ГОРОДА БУЙНАКСК»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95817"/>
            <a:ext cx="780356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22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6068" y="130952"/>
            <a:ext cx="7765945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общеобразовательную организацию;</a:t>
            </a:r>
          </a:p>
          <a:p>
            <a:pPr marL="742950" lvl="1" indent="-285750" algn="just">
              <a:spcAft>
                <a:spcPts val="1200"/>
              </a:spcAft>
              <a:buFontTx/>
              <a:buChar char="-"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заказным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уведомлением о вручении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180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форме (документ на бумажном носителе, преобразованный в электронную форму путем сканирования или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фотографирования)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почты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общеобразовательной организации или электронной информационной системы общеобразовательной организации, в том числе с использованием функционала официального сайта общеобразовательной организации в сети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иным способом с использованием сети Интернет;</a:t>
            </a:r>
          </a:p>
          <a:p>
            <a:pPr algn="just">
              <a:spcAft>
                <a:spcPts val="120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функционала (сервисов)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порталов государственных и муниципальных услуг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являющихся государственными информационными системами субъектов Российской Федерации, созданными органами государственной власти субъектов Российской Федерации (при наличии).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5743" y="34619"/>
            <a:ext cx="780356" cy="6645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71600" y="34619"/>
            <a:ext cx="6231597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/>
              <a:t>Заявление о приеме на обучение и документы для приема на обучение подаются: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56708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6068" y="130952"/>
            <a:ext cx="776594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заявлении о приеме на обучение родителем (законным представителем) ребенка указываются следующие сведения: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фамилия, имя, отчество (при наличии) ребенка или поступающего;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рождения ребенка или поступающего;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 места жительства и (или) адрес места пребывания ребенка или поступающего;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фамилия, имя, отчество (при наличии) родителя(ей) (законного(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ых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представителя(ей) ребенка;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 места жительства и (или) адрес места пребывания родителя(ей) (законного(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ых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представителя(ей) ребенка;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адрес(а) электронной почты, номер(а) телефона(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(при наличии) родителя(ей) (законного(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ых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представителя(ей) ребенка или поступающего;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наличии права внеочередного, первоочередного или преимущественного приема;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потребности ребенка или поступающего в обучении по адаптированной образовательной программе и (или) в создании специальных условий для организации обучения и воспитания обучающегося с ограниченными возможностями здоровья в соответствии с заключением психолого-медико-педагогической комиссии (при наличии) или инвалида (ребенка-инвалида) в соответствии с индивидуальной программой реабилитации;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согласие родителя(ей) (законного(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ых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представителя(ей) ребенка на обучение ребенка по адаптированной образовательной программе (в случае необходимости обучения ребенка по адаптированной образовательной программе);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согласие поступающего, достигшего возраста восемнадцати лет, на обучение по адаптированной образовательной программе (в случае необходимости обучения указанного поступающего по адаптированной образовательной программе);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 образования (в случае получения образования на родном языке из числа языков народов Российской Федерации или на иностранном языке);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родной язык из числа языков народов Российской Федерации (в случае реализации права на изучение родного языка из числа языков народов Российской Федерации, в том числе русского языка как родного языка);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язык республики Российской Федерации (в случае предоставления общеобразовательной организацией возможности изучения государственного языка республики Российской Федерации);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 ознакомления родителя(ей) (законного(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ых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представителя(ей) ребенка или поступающего с уставом, с лицензией на осуществление образовательной деятельности, со свидетельством о государственной аккредитации, с общеобразовательными программами и другими документами, регламентирующими организацию и осуществление образовательной деятельности, права и обязанности обучающихся;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согласие родителя(ей) (законного(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ых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представителя(ей) ребенка или поступающего на обработку персональных данных.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5743" y="34619"/>
            <a:ext cx="780356" cy="6645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71600" y="34619"/>
            <a:ext cx="623159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Заявление о приеме на </a:t>
            </a:r>
            <a:r>
              <a:rPr lang="ru-RU" b="1" dirty="0" smtClean="0"/>
              <a:t>обучение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941733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42912" t="23400" r="27951" b="16401"/>
          <a:stretch/>
        </p:blipFill>
        <p:spPr>
          <a:xfrm>
            <a:off x="4427984" y="555526"/>
            <a:ext cx="3244202" cy="37702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42126" t="16401" r="27162" b="8001"/>
          <a:stretch/>
        </p:blipFill>
        <p:spPr>
          <a:xfrm>
            <a:off x="683568" y="411510"/>
            <a:ext cx="3240360" cy="4248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8598" y="7937"/>
            <a:ext cx="780356" cy="66452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94595" y="29094"/>
            <a:ext cx="61926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/>
              <a:t>Образец заявления 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851920" y="4199478"/>
            <a:ext cx="5046065" cy="8925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Важно !</a:t>
            </a:r>
          </a:p>
          <a:p>
            <a:pPr algn="just"/>
            <a:r>
              <a:rPr lang="ru-RU" sz="13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Образец </a:t>
            </a:r>
            <a:r>
              <a:rPr lang="ru-RU" sz="1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заявления о приеме на обучение размещается общеобразовательной организацией на своих информационном стенде и официальном сайте в сети </a:t>
            </a:r>
            <a:r>
              <a:rPr lang="ru-RU" sz="13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Интернет!!!</a:t>
            </a:r>
            <a:endParaRPr lang="ru-RU" sz="13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4183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33356" y="181339"/>
            <a:ext cx="7765945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Факт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приема заявления о приеме на обучение и перечень документов, представленных родителем(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(законным(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представителем(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ребенка или поступающим, регистрируются в журнале приема заявлений о приеме на обучение в общеобразовательную организацию.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После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 заявления о приеме на обучение и перечня документов, представленных родителем(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(законным(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представителем(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ребенка или поступающим, родителю(ям) (законному(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представителю(ям) ребенка или поступающему выдается документ, заверенный подписью должностного лица общеобразовательной организации, ответственного за прием заявлений о приеме на обучение и документов, содержащий индивидуальный номер заявления о приеме на обучение и перечень представленных при приеме на обучение документов.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5743" y="34619"/>
            <a:ext cx="780356" cy="6645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71600" y="34619"/>
            <a:ext cx="623159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Индивидуальный </a:t>
            </a:r>
            <a:r>
              <a:rPr lang="ru-RU" b="1" dirty="0"/>
              <a:t>номер заявления </a:t>
            </a:r>
          </a:p>
        </p:txBody>
      </p:sp>
    </p:spTree>
    <p:extLst>
      <p:ext uri="{BB962C8B-B14F-4D97-AF65-F5344CB8AC3E}">
        <p14:creationId xmlns:p14="http://schemas.microsoft.com/office/powerpoint/2010/main" val="14823119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923678"/>
            <a:ext cx="7200897" cy="9779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39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658" t="17212" r="34250" b="6601"/>
          <a:stretch/>
        </p:blipFill>
        <p:spPr>
          <a:xfrm>
            <a:off x="460375" y="386265"/>
            <a:ext cx="3367608" cy="44338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11960" y="1779662"/>
            <a:ext cx="40813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Министерства просвещения Российской Федерации от 2 сентября 2020 года № 458 утвержден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порядок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приема детей на обучение по программам начального общего, основного общего и среднего общего образования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4" descr="логотип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018" y="7937"/>
            <a:ext cx="78105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2615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51470"/>
            <a:ext cx="8496944" cy="50400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2964" y="7937"/>
            <a:ext cx="780356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1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07819"/>
              </p:ext>
            </p:extLst>
          </p:nvPr>
        </p:nvGraphicFramePr>
        <p:xfrm>
          <a:off x="460375" y="761797"/>
          <a:ext cx="3353817" cy="3688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3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8187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от 22.01.2014 № 32</a:t>
                      </a:r>
                    </a:p>
                    <a:p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Утратил силу 21.09.2020</a:t>
                      </a: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Должен был издаваться 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1 февраля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307765" y="756665"/>
            <a:ext cx="3432587" cy="36933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02.09.2020 №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458</a:t>
            </a:r>
          </a:p>
          <a:p>
            <a:pPr algn="ctr"/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 в силу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22.09.2020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издаваться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ОМС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</a:t>
            </a: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марта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разместить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10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календарных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момента его издания на: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информационном стенде;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сайте в информационно-телекоммуникационной сети «Интернет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60375" y="784860"/>
            <a:ext cx="3353817" cy="366512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480170" y="761797"/>
            <a:ext cx="3334022" cy="36881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2964" y="7937"/>
            <a:ext cx="780356" cy="66452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403648" y="84971"/>
            <a:ext cx="61926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Акт ОМС о закреплении </a:t>
            </a:r>
            <a:r>
              <a:rPr lang="ru-RU" b="1" dirty="0" smtClean="0"/>
              <a:t>территории (ПАГО) 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403648" y="128072"/>
            <a:ext cx="61926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Акт ОМС о закреплении </a:t>
            </a:r>
            <a:r>
              <a:rPr lang="ru-RU" b="1" dirty="0" smtClean="0"/>
              <a:t>территории (ПАГО)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658639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738886"/>
            <a:ext cx="7488832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 мест в первых классах не позднее 10 календарных дней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момента издания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распорядительного акта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закреплении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за конкретными территориями муниципального района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округа)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(Например: если акт ОМС издан 15.03.2021, то информация должна быть размещена до 25.03.2021)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0381" y="3554569"/>
            <a:ext cx="7561398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свободных мест в первых классах для приема детей, не проживающих на закрепленной территории, не позднее 5 июля текущего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779" y="62696"/>
            <a:ext cx="780356" cy="66452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444736" y="-35930"/>
            <a:ext cx="6192688" cy="8617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Информация на стенде и </a:t>
            </a:r>
          </a:p>
          <a:p>
            <a:pPr algn="ctr"/>
            <a:r>
              <a:rPr lang="ru-RU" sz="1600" b="1" dirty="0" smtClean="0"/>
              <a:t>официальном сайте в сети Интернет, которую обязана разместить общеобразовательная организация</a:t>
            </a:r>
            <a:r>
              <a:rPr lang="ru-RU" b="1" dirty="0" smtClean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944677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0400" y="4656212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403648" y="84971"/>
            <a:ext cx="61926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Места </a:t>
            </a:r>
            <a:r>
              <a:rPr lang="ru-RU" b="1" dirty="0"/>
              <a:t>в </a:t>
            </a:r>
            <a:r>
              <a:rPr lang="ru-RU" b="1" dirty="0" smtClean="0"/>
              <a:t>образовательные организации предоставляются: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3926" y="836890"/>
            <a:ext cx="279434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Во </a:t>
            </a:r>
            <a:r>
              <a:rPr lang="ru-RU" b="1" dirty="0" smtClean="0">
                <a:solidFill>
                  <a:srgbClr val="FF0000"/>
                </a:solidFill>
              </a:rPr>
              <a:t>внеочередном порядке </a:t>
            </a:r>
            <a:r>
              <a:rPr lang="ru-RU" dirty="0" smtClean="0"/>
              <a:t>в образовательные организации, </a:t>
            </a:r>
            <a:r>
              <a:rPr lang="ru-RU" b="1" u="sng" dirty="0" smtClean="0"/>
              <a:t>имеющие интернат</a:t>
            </a:r>
            <a:endParaRPr lang="ru-RU" b="1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6154056" y="884935"/>
            <a:ext cx="296997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В </a:t>
            </a:r>
            <a:r>
              <a:rPr lang="ru-RU" b="1" dirty="0">
                <a:solidFill>
                  <a:srgbClr val="FF0000"/>
                </a:solidFill>
              </a:rPr>
              <a:t>первоочередном </a:t>
            </a:r>
            <a:r>
              <a:rPr lang="ru-RU" b="1" dirty="0" smtClean="0">
                <a:solidFill>
                  <a:srgbClr val="FF0000"/>
                </a:solidFill>
              </a:rPr>
              <a:t>порядке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383868" y="875256"/>
            <a:ext cx="223224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Преимущественное право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8733" y="2678754"/>
            <a:ext cx="279434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- детям </a:t>
            </a:r>
            <a:r>
              <a:rPr lang="ru-RU" dirty="0" smtClean="0"/>
              <a:t>работников </a:t>
            </a:r>
            <a:r>
              <a:rPr lang="ru-RU" dirty="0"/>
              <a:t>прокуратуры</a:t>
            </a:r>
          </a:p>
          <a:p>
            <a:r>
              <a:rPr lang="ru-RU" dirty="0"/>
              <a:t>- детям судей</a:t>
            </a:r>
          </a:p>
          <a:p>
            <a:r>
              <a:rPr lang="ru-RU" dirty="0"/>
              <a:t>- детям сотрудников следственного комитета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89647" y="2104913"/>
            <a:ext cx="2794346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Детям, проживающим </a:t>
            </a:r>
            <a:r>
              <a:rPr lang="ru-RU" dirty="0"/>
              <a:t>в одной семье и </a:t>
            </a:r>
            <a:r>
              <a:rPr lang="ru-RU" dirty="0" smtClean="0"/>
              <a:t>имеющим </a:t>
            </a:r>
            <a:r>
              <a:rPr lang="ru-RU" dirty="0"/>
              <a:t>общее место жительства в те образовательные организации, в которых обучаются их братья и (или) сестры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11348" y="1347614"/>
            <a:ext cx="2969975" cy="33085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300" dirty="0"/>
              <a:t>- </a:t>
            </a:r>
            <a:r>
              <a:rPr lang="ru-RU" sz="1300" dirty="0" smtClean="0"/>
              <a:t>   детям </a:t>
            </a:r>
            <a:r>
              <a:rPr lang="ru-RU" sz="1300" dirty="0"/>
              <a:t>военнослужащих</a:t>
            </a:r>
          </a:p>
          <a:p>
            <a:pPr marL="285750" indent="-285750">
              <a:buFontTx/>
              <a:buChar char="-"/>
            </a:pPr>
            <a:r>
              <a:rPr lang="ru-RU" sz="1300" dirty="0" smtClean="0"/>
              <a:t>детям </a:t>
            </a:r>
            <a:r>
              <a:rPr lang="ru-RU" sz="1300" dirty="0"/>
              <a:t>сотрудников </a:t>
            </a:r>
            <a:r>
              <a:rPr lang="ru-RU" sz="1300" dirty="0" smtClean="0"/>
              <a:t>полиции</a:t>
            </a:r>
          </a:p>
          <a:p>
            <a:pPr marL="285750" indent="-285750">
              <a:buFontTx/>
              <a:buChar char="-"/>
            </a:pPr>
            <a:r>
              <a:rPr lang="ru-RU" sz="1300" dirty="0"/>
              <a:t>детям сотрудников органов внутренних дел, не являющихся сотрудниками </a:t>
            </a:r>
            <a:r>
              <a:rPr lang="ru-RU" sz="1300" dirty="0" smtClean="0"/>
              <a:t>полиции</a:t>
            </a:r>
          </a:p>
          <a:p>
            <a:pPr marL="285750" indent="-285750">
              <a:buFontTx/>
              <a:buChar char="-"/>
            </a:pPr>
            <a:r>
              <a:rPr lang="ru-RU" sz="1300" dirty="0" smtClean="0"/>
              <a:t>детям сотрудников</a:t>
            </a:r>
            <a:r>
              <a:rPr lang="ru-RU" sz="1300" dirty="0"/>
              <a:t>, имеющих специальные звания и проходящих службу в учреждениях и органах уголовно-исполнительной системы, органах принудительного исполнения Российской Федерации, федеральной противопожарной службе Государственной противопожарной службы и таможенных органах Российской Федерации</a:t>
            </a:r>
            <a:r>
              <a:rPr lang="ru-RU" sz="1400" dirty="0"/>
              <a:t> 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7209" y="35020"/>
            <a:ext cx="780356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1912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43" y="1059582"/>
            <a:ext cx="7200897" cy="3131295"/>
          </a:xfrm>
        </p:spPr>
        <p:txBody>
          <a:bodyPr/>
          <a:lstStyle/>
          <a:p>
            <a:r>
              <a:rPr lang="ru-RU" dirty="0"/>
              <a:t>Для приема родитель(и) (законный(</a:t>
            </a:r>
            <a:r>
              <a:rPr lang="ru-RU" dirty="0" err="1"/>
              <a:t>ые</a:t>
            </a:r>
            <a:r>
              <a:rPr lang="ru-RU" dirty="0"/>
              <a:t>) представитель(и) ребенка или поступающий представляют следующие документы</a:t>
            </a:r>
            <a:r>
              <a:rPr lang="ru-RU" dirty="0" smtClean="0"/>
              <a:t>: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03648" y="84971"/>
            <a:ext cx="619268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Регистрация детей при приеме в образовательные организации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699793" y="1908577"/>
            <a:ext cx="2088231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при </a:t>
            </a:r>
            <a:r>
              <a:rPr lang="ru-RU" sz="1400" dirty="0">
                <a:solidFill>
                  <a:srgbClr val="FF0000"/>
                </a:solidFill>
              </a:rPr>
              <a:t>наличии права внеочередного или первоочередного приема на </a:t>
            </a:r>
            <a:r>
              <a:rPr lang="ru-RU" sz="1400" dirty="0" smtClean="0">
                <a:solidFill>
                  <a:srgbClr val="FF0000"/>
                </a:solidFill>
              </a:rPr>
              <a:t>обучение:</a:t>
            </a:r>
          </a:p>
          <a:p>
            <a:r>
              <a:rPr lang="ru-RU" sz="1400" dirty="0"/>
              <a:t>справку с места работы родителя(ей) (законного(</a:t>
            </a:r>
            <a:r>
              <a:rPr lang="ru-RU" sz="1400" dirty="0" err="1"/>
              <a:t>ых</a:t>
            </a:r>
            <a:r>
              <a:rPr lang="ru-RU" sz="1400" dirty="0"/>
              <a:t>) представителя(ей) </a:t>
            </a:r>
            <a:r>
              <a:rPr lang="ru-RU" sz="1400" dirty="0" smtClean="0"/>
              <a:t>ребенка</a:t>
            </a:r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4860032" y="1801414"/>
            <a:ext cx="3744416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 </a:t>
            </a:r>
            <a:r>
              <a:rPr lang="ru-RU" sz="1300" dirty="0">
                <a:solidFill>
                  <a:srgbClr val="FF0000"/>
                </a:solidFill>
              </a:rPr>
              <a:t>случае приема на обучение ребенка или поступающего, проживающего на закрепленной территории, или в случае использования права преимущественного приема на обучение по образовательным программам начального общего </a:t>
            </a:r>
            <a:r>
              <a:rPr lang="ru-RU" sz="1300" dirty="0" smtClean="0">
                <a:solidFill>
                  <a:srgbClr val="FF0000"/>
                </a:solidFill>
              </a:rPr>
              <a:t>образования:</a:t>
            </a:r>
          </a:p>
          <a:p>
            <a:r>
              <a:rPr lang="ru-RU" sz="1300" dirty="0"/>
              <a:t>копию документа </a:t>
            </a:r>
            <a:r>
              <a:rPr lang="ru-RU" sz="1300" b="1" dirty="0"/>
              <a:t>о регистрации </a:t>
            </a:r>
            <a:r>
              <a:rPr lang="ru-RU" sz="1300" dirty="0"/>
              <a:t>ребенка или поступающего по месту жительства или по месту пребывания на закрепленной территории или справку о приеме документов для оформления </a:t>
            </a:r>
            <a:r>
              <a:rPr lang="ru-RU" sz="1300" b="1" dirty="0"/>
              <a:t>регистрации</a:t>
            </a:r>
            <a:r>
              <a:rPr lang="ru-RU" sz="1300" dirty="0"/>
              <a:t> по месту жительства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7545" y="1872279"/>
            <a:ext cx="2088231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</a:rPr>
              <a:t>Обязательные документы:</a:t>
            </a:r>
            <a:endParaRPr lang="ru-RU" sz="1200" dirty="0">
              <a:solidFill>
                <a:srgbClr val="FF0000"/>
              </a:solidFill>
            </a:endParaRPr>
          </a:p>
          <a:p>
            <a:r>
              <a:rPr lang="ru-RU" sz="1200" dirty="0" smtClean="0"/>
              <a:t>- копию </a:t>
            </a:r>
            <a:r>
              <a:rPr lang="ru-RU" sz="1200" dirty="0"/>
              <a:t>документа, удостоверяющего личность родителя (законного представителя</a:t>
            </a:r>
            <a:r>
              <a:rPr lang="ru-RU" sz="1200" dirty="0" smtClean="0"/>
              <a:t>);</a:t>
            </a:r>
            <a:endParaRPr lang="ru-RU" sz="1200" dirty="0"/>
          </a:p>
          <a:p>
            <a:r>
              <a:rPr lang="ru-RU" sz="1200" dirty="0" smtClean="0"/>
              <a:t>- копию </a:t>
            </a:r>
            <a:r>
              <a:rPr lang="ru-RU" sz="1200" dirty="0"/>
              <a:t>свидетельства о рождении </a:t>
            </a:r>
            <a:r>
              <a:rPr lang="ru-RU" sz="1200" dirty="0" smtClean="0"/>
              <a:t>ребенка;</a:t>
            </a:r>
            <a:endParaRPr lang="ru-RU" sz="1200" dirty="0"/>
          </a:p>
          <a:p>
            <a:r>
              <a:rPr lang="ru-RU" sz="1200" dirty="0" smtClean="0"/>
              <a:t>- копию </a:t>
            </a:r>
            <a:r>
              <a:rPr lang="ru-RU" sz="1200" dirty="0"/>
              <a:t>документа, подтверждающего установление опеки или попечительства (при необходимости</a:t>
            </a:r>
            <a:r>
              <a:rPr lang="ru-RU" sz="1200" dirty="0" smtClean="0"/>
              <a:t>);</a:t>
            </a:r>
          </a:p>
          <a:p>
            <a:r>
              <a:rPr lang="ru-RU" sz="1200" dirty="0" smtClean="0"/>
              <a:t>- копию </a:t>
            </a:r>
            <a:r>
              <a:rPr lang="ru-RU" sz="1200" dirty="0"/>
              <a:t>заключения </a:t>
            </a:r>
            <a:r>
              <a:rPr lang="ru-RU" sz="1200" dirty="0" smtClean="0"/>
              <a:t>ПМПК (при </a:t>
            </a:r>
            <a:r>
              <a:rPr lang="ru-RU" sz="1200" dirty="0"/>
              <a:t>наличии</a:t>
            </a:r>
            <a:r>
              <a:rPr lang="ru-RU" sz="1200" dirty="0" smtClean="0"/>
              <a:t>).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3851920" y="4309963"/>
            <a:ext cx="4978424" cy="6924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300" dirty="0"/>
              <a:t>При приеме на обучение по образовательным программам среднего общего образования представляется аттестат об основном общем образовании, выданный в установленном порядке</a:t>
            </a:r>
            <a:endParaRPr lang="ru-RU" sz="1300" dirty="0"/>
          </a:p>
        </p:txBody>
      </p:sp>
      <p:sp>
        <p:nvSpPr>
          <p:cNvPr id="10" name="Номер слайда 3"/>
          <p:cNvSpPr txBox="1">
            <a:spLocks/>
          </p:cNvSpPr>
          <p:nvPr/>
        </p:nvSpPr>
        <p:spPr bwMode="auto">
          <a:xfrm>
            <a:off x="7010400" y="4656212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 smtClean="0">
                <a:solidFill>
                  <a:srgbClr val="898989"/>
                </a:solidFill>
                <a:cs typeface="Arial" pitchFamily="34" charset="0"/>
              </a:rPr>
              <a:t>6</a:t>
            </a:r>
            <a:endParaRPr lang="ru-RU" altLang="ru-RU" sz="1200" dirty="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0005" y="35020"/>
            <a:ext cx="780356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27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875997"/>
              </p:ext>
            </p:extLst>
          </p:nvPr>
        </p:nvGraphicFramePr>
        <p:xfrm>
          <a:off x="46348" y="685616"/>
          <a:ext cx="3869705" cy="4142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9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4298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от 22.01.2014 № 32</a:t>
                      </a:r>
                    </a:p>
                    <a:p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Утратил силу 21.09.2020</a:t>
                      </a: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Проживающие на закрепленной территории </a:t>
                      </a:r>
                    </a:p>
                    <a:p>
                      <a:endParaRPr lang="ru-RU" sz="1000" b="1" u="sng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 февраля по 30 июня</a:t>
                      </a:r>
                    </a:p>
                    <a:p>
                      <a:r>
                        <a:rPr lang="ru-RU" sz="1500" b="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 приеме в течение 7 рабочих дней после приема документов.</a:t>
                      </a:r>
                    </a:p>
                    <a:p>
                      <a:endParaRPr lang="ru-RU" sz="15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проживающие на закрепленной территории</a:t>
                      </a:r>
                    </a:p>
                    <a:p>
                      <a:endParaRPr lang="ru-RU" sz="1000" b="1" u="sng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 июля до момента заполнения свободных мест, но не позднее 5 сентября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126784" y="695004"/>
            <a:ext cx="4824536" cy="41242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02.09.2020 №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458</a:t>
            </a:r>
          </a:p>
          <a:p>
            <a:pPr algn="ctr"/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 в силу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22.09.2020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Проживающие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территории </a:t>
            </a:r>
            <a:endParaRPr lang="ru-RU" sz="15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право на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внеочередной, первоочередной и преимущественный прием) </a:t>
            </a:r>
            <a:endPara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 апреля по 30 июня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приеме в течение 3 рабочих дней после завершения приема заявлений</a:t>
            </a:r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(Например: 30.06.2021 (среда) – завершен прием заявлений, приказ о приеме должен быть издан 1-3 июля 2021)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5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проживающие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</a:t>
            </a:r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6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июля до момента заполнения свободных мест, но не позднее 5 сентября</a:t>
            </a:r>
          </a:p>
          <a:p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приеме в течение 5 рабочих дней после приема </a:t>
            </a:r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</a:t>
            </a:r>
            <a:endParaRPr lang="ru-RU" sz="1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2299" y="727630"/>
            <a:ext cx="3853754" cy="406185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62299" y="705923"/>
            <a:ext cx="3792264" cy="40835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3644" y="21094"/>
            <a:ext cx="780356" cy="66452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403648" y="84971"/>
            <a:ext cx="61926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Сроки приема заявлений на обучение в первый </a:t>
            </a:r>
            <a:r>
              <a:rPr lang="ru-RU" b="1" dirty="0" smtClean="0"/>
              <a:t>класс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785293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50322" y="1035895"/>
            <a:ext cx="8335621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 начальной школе начинается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6 лет 6 месяцев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(при отсутствии противопоказаний по состоянию здоровья, но не позже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лет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0375" y="2518721"/>
            <a:ext cx="8335621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обучения в более раннем или позднем возрасте требуется:</a:t>
            </a:r>
          </a:p>
          <a:p>
            <a:pPr marL="342900" indent="-34290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исьменное заявление родителей (законных представителей)</a:t>
            </a:r>
          </a:p>
          <a:p>
            <a:pPr marL="342900" indent="-34290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азрешение учредителя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 (уполномоченным органом по выдаче разрешения согласно проекту постановления администрации о закреплении территории за ОО является  УОГБ)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6416" y="33213"/>
            <a:ext cx="780356" cy="66452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03648" y="84971"/>
            <a:ext cx="61926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Возраст начала обучения в начальной </a:t>
            </a:r>
            <a:r>
              <a:rPr lang="ru-RU" b="1" dirty="0" smtClean="0"/>
              <a:t>школе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520659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15325</TotalTime>
  <Words>885</Words>
  <Application>Microsoft Office PowerPoint</Application>
  <PresentationFormat>Экран (16:9)</PresentationFormat>
  <Paragraphs>135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Пользователь</cp:lastModifiedBy>
  <cp:revision>1386</cp:revision>
  <cp:lastPrinted>2021-03-15T22:54:50Z</cp:lastPrinted>
  <dcterms:created xsi:type="dcterms:W3CDTF">2014-03-04T07:12:45Z</dcterms:created>
  <dcterms:modified xsi:type="dcterms:W3CDTF">2021-03-15T22:57:17Z</dcterms:modified>
</cp:coreProperties>
</file>